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1.png" ContentType="image/png"/>
  <Override PartName="/ppt/media/image20.png" ContentType="image/png"/>
  <Override PartName="/ppt/media/image13.png" ContentType="image/png"/>
  <Override PartName="/ppt/media/image22.png" ContentType="image/png"/>
  <Override PartName="/ppt/media/image40.png" ContentType="image/png"/>
  <Override PartName="/ppt/media/image15.png" ContentType="image/png"/>
  <Override PartName="/ppt/media/image12.jpeg" ContentType="image/jpeg"/>
  <Override PartName="/ppt/media/image24.png" ContentType="image/png"/>
  <Override PartName="/ppt/media/image33.png" ContentType="image/png"/>
  <Override PartName="/ppt/media/image17.png" ContentType="image/png"/>
  <Override PartName="/ppt/media/image26.png" ContentType="image/png"/>
  <Override PartName="/ppt/media/image35.png" ContentType="image/png"/>
  <Override PartName="/ppt/media/image19.png" ContentType="image/png"/>
  <Override PartName="/ppt/media/image28.png" ContentType="image/png"/>
  <Override PartName="/ppt/media/image31.jpeg" ContentType="image/jpeg"/>
  <Override PartName="/ppt/media/image2.png" ContentType="image/png"/>
  <Override PartName="/ppt/media/image39.png" ContentType="image/png"/>
  <Override PartName="/ppt/media/image4.png" ContentType="image/png"/>
  <Override PartName="/ppt/media/image6.png" ContentType="image/png"/>
  <Override PartName="/ppt/media/image8.png" ContentType="image/png"/>
  <Override PartName="/ppt/media/image10.png" ContentType="image/png"/>
  <Override PartName="/ppt/media/image37.jpeg" ContentType="image/jpeg"/>
  <Override PartName="/ppt/media/image21.png" ContentType="image/png"/>
  <Override PartName="/ppt/media/image30.png" ContentType="image/png"/>
  <Override PartName="/ppt/media/image14.png" ContentType="image/png"/>
  <Override PartName="/ppt/media/image23.png" ContentType="image/png"/>
  <Override PartName="/ppt/media/image41.png" ContentType="image/png"/>
  <Override PartName="/ppt/media/image16.png" ContentType="image/png"/>
  <Override PartName="/ppt/media/image25.png" ContentType="image/png"/>
  <Override PartName="/ppt/media/image18.png" ContentType="image/png"/>
  <Override PartName="/ppt/media/image27.png" ContentType="image/png"/>
  <Override PartName="/ppt/media/image36.png" ContentType="image/png"/>
  <Override PartName="/ppt/media/image1.png" ContentType="image/png"/>
  <Override PartName="/ppt/media/image38.png" ContentType="image/png"/>
  <Override PartName="/ppt/media/image32.jpeg" ContentType="image/jpeg"/>
  <Override PartName="/ppt/media/image3.png" ContentType="image/png"/>
  <Override PartName="/ppt/media/image5.png" ContentType="image/png"/>
  <Override PartName="/ppt/media/image34.jpeg" ContentType="image/jpeg"/>
  <Override PartName="/ppt/media/image29.jpeg" ContentType="image/jpeg"/>
  <Override PartName="/ppt/media/image7.png" ContentType="image/png"/>
  <Override PartName="/ppt/slideLayouts/slideLayout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6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
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png>
</file>

<file path=ppt/media/image34.jpe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bIns="0" lIns="0" rIns="0" tIns="0" wrap="none"/>
          <a:p>
            <a:r>
              <a:rPr lang="fr-FR"/>
              <a:t>Click to edit the notes format</a:t>
            </a:r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bIns="0" lIns="0" rIns="0" tIns="0" wrap="none"/>
          <a:p>
            <a:r>
              <a:rPr lang="fr-FR"/>
              <a:t>&lt;header&gt;</a:t>
            </a:r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fr-FR"/>
              <a:t>&lt;date/time&gt;</a:t>
            </a:r>
            <a:endParaRPr/>
          </a:p>
        </p:txBody>
      </p:sp>
      <p:sp>
        <p:nvSpPr>
          <p:cNvPr id="37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fr-FR"/>
              <a:t>&lt;footer&gt;</a:t>
            </a:r>
            <a:endParaRPr/>
          </a:p>
        </p:txBody>
      </p:sp>
      <p:sp>
        <p:nvSpPr>
          <p:cNvPr id="38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41811131-A171-41D1-A111-314101D141D1}" type="slidenum">
              <a:rPr lang="fr-FR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30" name="CustomShape 2"/>
          <p:cNvSpPr/>
          <p:nvPr/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D1819191-7121-4121-A101-F1D12131E1A1}" type="slidenum">
              <a:rPr lang="fr-FR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63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04636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1680" cy="34513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79920" y="36817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88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579920" y="1604520"/>
            <a:ext cx="392616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1720"/>
            <a:ext cx="80456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520"/>
          </a:xfrm>
          <a:prstGeom prst="rect">
            <a:avLst/>
          </a:prstGeom>
        </p:spPr>
        <p:txBody>
          <a:bodyPr anchor="ctr" bIns="0" lIns="0" rIns="0" tIns="0" wrap="none"/>
          <a:p>
            <a:r>
              <a:rPr lang="fr-FR"/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fr-FR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fr-FR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fr-FR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fr-FR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r-FR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r-FR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jpeg"/><Relationship Id="rId3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jpeg"/><Relationship Id="rId3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2.jpe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jpe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685800" y="8366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Projet Association</a:t>
            </a:r>
            <a:endParaRPr/>
          </a:p>
        </p:txBody>
      </p:sp>
      <p:pic>
        <p:nvPicPr>
          <p:cNvPr descr="" id="40" name="Image 3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pic>
        <p:nvPicPr>
          <p:cNvPr descr="" id="41" name="Image 7"/>
          <p:cNvPicPr/>
          <p:nvPr/>
        </p:nvPicPr>
        <p:blipFill>
          <a:blip r:embed="rId2"/>
          <a:stretch>
            <a:fillRect/>
          </a:stretch>
        </p:blipFill>
        <p:spPr>
          <a:xfrm>
            <a:off x="1619640" y="2825640"/>
            <a:ext cx="5906880" cy="1971000"/>
          </a:xfrm>
          <a:prstGeom prst="rect">
            <a:avLst/>
          </a:prstGeom>
          <a:ln w="76320">
            <a:solidFill>
              <a:srgbClr val="eaeaea"/>
            </a:solidFill>
            <a:miter/>
          </a:ln>
        </p:spPr>
      </p:pic>
      <p:sp>
        <p:nvSpPr>
          <p:cNvPr id="42" name="CustomShape 2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43" name="CustomShape 3"/>
          <p:cNvSpPr/>
          <p:nvPr/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21115121-F1F1-4161-8191-81E14191013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44" name="CustomShape 4"/>
          <p:cNvSpPr/>
          <p:nvPr/>
        </p:nvSpPr>
        <p:spPr>
          <a:xfrm>
            <a:off x="2843640" y="5154480"/>
            <a:ext cx="3455640" cy="1154160"/>
          </a:xfrm>
          <a:prstGeom prst="rect">
            <a:avLst/>
          </a:prstGeom>
        </p:spPr>
        <p:txBody>
          <a:bodyPr anchor="ctr" bIns="45000" lIns="90000" rIns="90000" tIns="45000"/>
          <a:p>
            <a:pPr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Leonardo Alarcon</a:t>
            </a:r>
            <a:endParaRPr/>
          </a:p>
          <a:p>
            <a:pPr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Miguel Morales Marquez</a:t>
            </a:r>
            <a:endParaRPr/>
          </a:p>
          <a:p>
            <a:pPr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Gildas Le Coq</a:t>
            </a:r>
            <a:endParaRPr/>
          </a:p>
        </p:txBody>
      </p:sp>
    </p:spTree>
  </p:cSld>
  <p:timing>
    <p:tnLst>
      <p:par>
        <p:cTn dur="indefinite" id="1" nodeType="tmRoot" restart="never">
          <p:childTnLst>
            <p:seq>
              <p:cTn id="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07" name="CustomShape 2"/>
          <p:cNvSpPr/>
          <p:nvPr/>
        </p:nvSpPr>
        <p:spPr>
          <a:xfrm>
            <a:off x="1371600" y="1772640"/>
            <a:ext cx="640008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Une table =&gt; un model</a:t>
            </a:r>
            <a:endParaRPr/>
          </a:p>
        </p:txBody>
      </p:sp>
      <p:sp>
        <p:nvSpPr>
          <p:cNvPr id="108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09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91A11111-C131-41D1-9151-A151111141E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10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11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  <p:graphicFrame>
        <p:nvGraphicFramePr>
          <p:cNvPr id="112" name="Table 6"/>
          <p:cNvGraphicFramePr/>
          <p:nvPr/>
        </p:nvGraphicFramePr>
        <p:xfrm>
          <a:off x="1619640" y="2565000"/>
          <a:ext cx="2519640" cy="2951640"/>
        </p:xfrm>
        <a:graphic>
          <a:graphicData uri="http://schemas.openxmlformats.org/drawingml/2006/table">
            <a:tbl>
              <a:tblPr/>
              <a:tblGrid>
                <a:gridCol w="867600"/>
                <a:gridCol w="1652040"/>
              </a:tblGrid>
              <a:tr h="8877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ffffff"/>
                          </a:solidFill>
                          <a:latin typeface="Calibri"/>
                        </a:rPr>
                        <a:t>ADHERENT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ID_ADH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 PK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MDP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NOM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PRENOM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ADRESSE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CP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VILLE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PAYS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descr="" id="113" name="Image 4"/>
          <p:cNvPicPr/>
          <p:nvPr/>
        </p:nvPicPr>
        <p:blipFill>
          <a:blip r:embed="rId2"/>
          <a:stretch>
            <a:fillRect/>
          </a:stretch>
        </p:blipFill>
        <p:spPr>
          <a:xfrm>
            <a:off x="5076000" y="2772360"/>
            <a:ext cx="2047320" cy="2599920"/>
          </a:xfrm>
          <a:prstGeom prst="rect">
            <a:avLst/>
          </a:prstGeom>
        </p:spPr>
      </p:pic>
      <p:sp>
        <p:nvSpPr>
          <p:cNvPr id="114" name="CustomShape 7"/>
          <p:cNvSpPr/>
          <p:nvPr/>
        </p:nvSpPr>
        <p:spPr>
          <a:xfrm>
            <a:off x="4140000" y="3861000"/>
            <a:ext cx="899280" cy="431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16" name="CustomShape 2"/>
          <p:cNvSpPr/>
          <p:nvPr/>
        </p:nvSpPr>
        <p:spPr>
          <a:xfrm>
            <a:off x="1371600" y="1772640"/>
            <a:ext cx="640008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Une table =&gt; un model</a:t>
            </a:r>
            <a:endParaRPr/>
          </a:p>
        </p:txBody>
      </p:sp>
      <p:sp>
        <p:nvSpPr>
          <p:cNvPr id="117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18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B1612151-4101-41C1-A101-F1F171E1816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19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20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  <p:graphicFrame>
        <p:nvGraphicFramePr>
          <p:cNvPr id="121" name="Table 6"/>
          <p:cNvGraphicFramePr/>
          <p:nvPr/>
        </p:nvGraphicFramePr>
        <p:xfrm>
          <a:off x="1187640" y="2608560"/>
          <a:ext cx="2951640" cy="2764080"/>
        </p:xfrm>
        <a:graphic>
          <a:graphicData uri="http://schemas.openxmlformats.org/drawingml/2006/table">
            <a:tbl>
              <a:tblPr/>
              <a:tblGrid>
                <a:gridCol w="1440000"/>
                <a:gridCol w="1511640"/>
              </a:tblGrid>
              <a:tr h="6224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ffffff"/>
                          </a:solidFill>
                          <a:latin typeface="Calibri"/>
                        </a:rPr>
                        <a:t>COMMANDE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  <a:tr h="8060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ID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PK Auto Generated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CODE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INTEGER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ID_ADH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QUANTITE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INTEGER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DATE_COMMANDE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DATENOT NULL</a:t>
                      </a:r>
                      <a:endParaRPr/>
                    </a:p>
                  </a:txBody>
                  <a:tcPr/>
                </a:tc>
              </a:tr>
              <a:tr h="2703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ID_ADH_FK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FOREIGN KEY</a:t>
                      </a:r>
                      <a:endParaRPr/>
                    </a:p>
                  </a:txBody>
                  <a:tcPr/>
                </a:tc>
              </a:tr>
              <a:tr h="2703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CODE_FK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FOREIGN KEY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descr="" id="122" name="Image 6"/>
          <p:cNvPicPr/>
          <p:nvPr/>
        </p:nvPicPr>
        <p:blipFill>
          <a:blip r:embed="rId2"/>
          <a:stretch>
            <a:fillRect/>
          </a:stretch>
        </p:blipFill>
        <p:spPr>
          <a:xfrm>
            <a:off x="5032080" y="3056040"/>
            <a:ext cx="3571560" cy="2028240"/>
          </a:xfrm>
          <a:prstGeom prst="rect">
            <a:avLst/>
          </a:prstGeom>
        </p:spPr>
      </p:pic>
      <p:sp>
        <p:nvSpPr>
          <p:cNvPr id="123" name="CustomShape 7"/>
          <p:cNvSpPr/>
          <p:nvPr/>
        </p:nvSpPr>
        <p:spPr>
          <a:xfrm>
            <a:off x="4140000" y="3861000"/>
            <a:ext cx="899280" cy="431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25" name="CustomShape 2"/>
          <p:cNvSpPr/>
          <p:nvPr/>
        </p:nvSpPr>
        <p:spPr>
          <a:xfrm>
            <a:off x="1371600" y="1772640"/>
            <a:ext cx="640008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Une table =&gt; un model</a:t>
            </a:r>
            <a:endParaRPr/>
          </a:p>
        </p:txBody>
      </p:sp>
      <p:sp>
        <p:nvSpPr>
          <p:cNvPr id="126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27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D141C161-9141-41E1-A181-918161F1A1D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28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29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  <p:graphicFrame>
        <p:nvGraphicFramePr>
          <p:cNvPr id="130" name="Table 6"/>
          <p:cNvGraphicFramePr/>
          <p:nvPr/>
        </p:nvGraphicFramePr>
        <p:xfrm>
          <a:off x="1691640" y="3079080"/>
          <a:ext cx="2375640" cy="1789200"/>
        </p:xfrm>
        <a:graphic>
          <a:graphicData uri="http://schemas.openxmlformats.org/drawingml/2006/table">
            <a:tbl>
              <a:tblPr/>
              <a:tblGrid>
                <a:gridCol w="867600"/>
                <a:gridCol w="1508040"/>
              </a:tblGrid>
              <a:tr h="8877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ffffff"/>
                          </a:solidFill>
                          <a:latin typeface="Calibri"/>
                        </a:rPr>
                        <a:t>CATALOGUE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  <a:tr h="627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CODE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INTEGER NOT NULL PK Auto Generated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NOM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PRIX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DOUBLE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STOCK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INTEGERNOT NULL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descr="" id="131" name="Image 5"/>
          <p:cNvPicPr/>
          <p:nvPr/>
        </p:nvPicPr>
        <p:blipFill>
          <a:blip r:embed="rId2"/>
          <a:stretch>
            <a:fillRect/>
          </a:stretch>
        </p:blipFill>
        <p:spPr>
          <a:xfrm>
            <a:off x="5051160" y="3213000"/>
            <a:ext cx="3552480" cy="1780560"/>
          </a:xfrm>
          <a:prstGeom prst="rect">
            <a:avLst/>
          </a:prstGeom>
        </p:spPr>
      </p:pic>
      <p:sp>
        <p:nvSpPr>
          <p:cNvPr id="132" name="CustomShape 7"/>
          <p:cNvSpPr/>
          <p:nvPr/>
        </p:nvSpPr>
        <p:spPr>
          <a:xfrm>
            <a:off x="4140000" y="3861000"/>
            <a:ext cx="899280" cy="431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34" name="CustomShape 2"/>
          <p:cNvSpPr/>
          <p:nvPr/>
        </p:nvSpPr>
        <p:spPr>
          <a:xfrm>
            <a:off x="1371600" y="1772640"/>
            <a:ext cx="640008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Chaque model à son service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=&gt; contrôleur</a:t>
            </a:r>
            <a:endParaRPr/>
          </a:p>
        </p:txBody>
      </p:sp>
      <p:sp>
        <p:nvSpPr>
          <p:cNvPr id="135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36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11216171-3171-4161-8151-D1B17151912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37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38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  <p:pic>
        <p:nvPicPr>
          <p:cNvPr descr="" id="139" name="Image 13"/>
          <p:cNvPicPr/>
          <p:nvPr/>
        </p:nvPicPr>
        <p:blipFill>
          <a:blip r:embed="rId2"/>
          <a:stretch>
            <a:fillRect/>
          </a:stretch>
        </p:blipFill>
        <p:spPr>
          <a:xfrm>
            <a:off x="1043640" y="3141000"/>
            <a:ext cx="2047320" cy="2599920"/>
          </a:xfrm>
          <a:prstGeom prst="rect">
            <a:avLst/>
          </a:prstGeom>
        </p:spPr>
      </p:pic>
      <p:graphicFrame>
        <p:nvGraphicFramePr>
          <p:cNvPr id="140" name="Table 6"/>
          <p:cNvGraphicFramePr/>
          <p:nvPr/>
        </p:nvGraphicFramePr>
        <p:xfrm>
          <a:off x="4068000" y="2947680"/>
          <a:ext cx="3983400" cy="2966040"/>
        </p:xfrm>
        <a:graphic>
          <a:graphicData uri="http://schemas.openxmlformats.org/drawingml/2006/table">
            <a:tbl>
              <a:tblPr/>
              <a:tblGrid>
                <a:gridCol w="3983400"/>
              </a:tblGrid>
              <a:tr h="3571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public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Adherent find(String id);</a:t>
                      </a:r>
                      <a:endParaRPr/>
                    </a:p>
                  </a:txBody>
                  <a:tcPr/>
                </a:tc>
              </a:tr>
              <a:tr h="3571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public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void 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delete(String id);</a:t>
                      </a:r>
                      <a:endParaRPr/>
                    </a:p>
                  </a:txBody>
                  <a:tcPr/>
                </a:tc>
              </a:tr>
              <a:tr h="6224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public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void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delete(Adherent adherent);</a:t>
                      </a:r>
                      <a:endParaRPr/>
                    </a:p>
                  </a:txBody>
                  <a:tcPr/>
                </a:tc>
              </a:tr>
              <a:tr h="6224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public void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create(Adherent adherent);</a:t>
                      </a:r>
                      <a:endParaRPr/>
                    </a:p>
                  </a:txBody>
                  <a:tcPr/>
                </a:tc>
              </a:tr>
              <a:tr h="6224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public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void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update(Adherent adherent);</a:t>
                      </a:r>
                      <a:endParaRPr/>
                    </a:p>
                  </a:txBody>
                  <a:tcPr/>
                </a:tc>
              </a:tr>
              <a:tr h="3571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public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void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closeConnection();</a:t>
                      </a:r>
                      <a:endParaRPr/>
                    </a:p>
                  </a:txBody>
                  <a:tcPr/>
                </a:tc>
              </a:tr>
              <a:tr h="3571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c00000"/>
                          </a:solidFill>
                          <a:latin typeface="Calibri"/>
                        </a:rPr>
                        <a:t>public</a:t>
                      </a: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 List&lt;Adherent&gt; listAll();</a:t>
                      </a:r>
                      <a:endParaRPr/>
                    </a:p>
                  </a:txBody>
                  <a:tcPr/>
                </a:tc>
              </a:tr>
              <a:tr h="3571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000000"/>
                          </a:solidFill>
                          <a:latin typeface="Calibri"/>
                        </a:rPr>
                        <a:t>…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1" name="CustomShape 7"/>
          <p:cNvSpPr/>
          <p:nvPr/>
        </p:nvSpPr>
        <p:spPr>
          <a:xfrm>
            <a:off x="3091680" y="4441320"/>
            <a:ext cx="975600" cy="931320"/>
          </a:xfrm>
          <a:prstGeom prst="straightConnector1">
            <a:avLst/>
          </a:prstGeom>
          <a:ln w="25560">
            <a:solidFill>
              <a:srgbClr val="c0504d"/>
            </a:solidFill>
            <a:round/>
            <a:headEnd len="med" type="triangle" w="med"/>
            <a:tailEnd len="med" type="triangle" w="med"/>
          </a:ln>
        </p:spPr>
      </p:sp>
      <p:sp>
        <p:nvSpPr>
          <p:cNvPr id="142" name="CustomShape 8"/>
          <p:cNvSpPr/>
          <p:nvPr/>
        </p:nvSpPr>
        <p:spPr>
          <a:xfrm>
            <a:off x="3091680" y="4441320"/>
            <a:ext cx="975600" cy="571320"/>
          </a:xfrm>
          <a:prstGeom prst="straightConnector1">
            <a:avLst/>
          </a:prstGeom>
          <a:ln w="25560">
            <a:solidFill>
              <a:srgbClr val="c0504d"/>
            </a:solidFill>
            <a:round/>
            <a:headEnd len="med" type="triangle" w="med"/>
            <a:tailEnd len="med" type="triangle" w="med"/>
          </a:ln>
        </p:spPr>
      </p:sp>
      <p:sp>
        <p:nvSpPr>
          <p:cNvPr id="143" name="CustomShape 9"/>
          <p:cNvSpPr/>
          <p:nvPr/>
        </p:nvSpPr>
        <p:spPr>
          <a:xfrm>
            <a:off x="3075120" y="4441320"/>
            <a:ext cx="992160" cy="210960"/>
          </a:xfrm>
          <a:prstGeom prst="straightConnector1">
            <a:avLst/>
          </a:prstGeom>
          <a:ln w="25560">
            <a:solidFill>
              <a:srgbClr val="c0504d"/>
            </a:solidFill>
            <a:round/>
            <a:headEnd len="med" type="triangle" w="med"/>
            <a:tailEnd len="med" type="triangle" w="med"/>
          </a:ln>
        </p:spPr>
      </p:sp>
      <p:sp>
        <p:nvSpPr>
          <p:cNvPr id="144" name="CustomShape 10"/>
          <p:cNvSpPr/>
          <p:nvPr/>
        </p:nvSpPr>
        <p:spPr>
          <a:xfrm>
            <a:off x="3099960" y="4292280"/>
            <a:ext cx="975600" cy="147600"/>
          </a:xfrm>
          <a:prstGeom prst="straightConnector1">
            <a:avLst/>
          </a:prstGeom>
          <a:ln w="25560">
            <a:solidFill>
              <a:srgbClr val="c0504d"/>
            </a:solidFill>
            <a:round/>
            <a:headEnd len="med" type="triangle" w="med"/>
            <a:tailEnd len="med" type="triangle" w="med"/>
          </a:ln>
        </p:spPr>
      </p:sp>
      <p:sp>
        <p:nvSpPr>
          <p:cNvPr id="145" name="CustomShape 11"/>
          <p:cNvSpPr/>
          <p:nvPr/>
        </p:nvSpPr>
        <p:spPr>
          <a:xfrm>
            <a:off x="3091680" y="3860280"/>
            <a:ext cx="975600" cy="579600"/>
          </a:xfrm>
          <a:prstGeom prst="straightConnector1">
            <a:avLst/>
          </a:prstGeom>
          <a:ln w="25560">
            <a:solidFill>
              <a:srgbClr val="c0504d"/>
            </a:solidFill>
            <a:round/>
            <a:headEnd len="med" type="triangle" w="med"/>
            <a:tailEnd len="med" type="triangle" w="med"/>
          </a:ln>
        </p:spPr>
      </p:sp>
      <p:sp>
        <p:nvSpPr>
          <p:cNvPr id="146" name="CustomShape 12"/>
          <p:cNvSpPr/>
          <p:nvPr/>
        </p:nvSpPr>
        <p:spPr>
          <a:xfrm>
            <a:off x="3083400" y="3500280"/>
            <a:ext cx="991800" cy="939600"/>
          </a:xfrm>
          <a:prstGeom prst="straightConnector1">
            <a:avLst/>
          </a:prstGeom>
          <a:ln w="25560">
            <a:solidFill>
              <a:srgbClr val="c0504d"/>
            </a:solidFill>
            <a:round/>
            <a:headEnd len="med" type="triangle" w="med"/>
            <a:tailEnd len="med" type="triangle" w="med"/>
          </a:ln>
        </p:spPr>
      </p:sp>
      <p:sp>
        <p:nvSpPr>
          <p:cNvPr id="147" name="CustomShape 13"/>
          <p:cNvSpPr/>
          <p:nvPr/>
        </p:nvSpPr>
        <p:spPr>
          <a:xfrm>
            <a:off x="3099960" y="3140280"/>
            <a:ext cx="975600" cy="1299600"/>
          </a:xfrm>
          <a:prstGeom prst="straightConnector1">
            <a:avLst/>
          </a:prstGeom>
          <a:ln w="25560">
            <a:solidFill>
              <a:srgbClr val="c0504d"/>
            </a:solidFill>
            <a:round/>
            <a:headEnd len="med" type="triangle" w="med"/>
            <a:tailEnd len="med" type="triangle" w="med"/>
          </a:ln>
        </p:spPr>
      </p:sp>
      <p:sp>
        <p:nvSpPr>
          <p:cNvPr id="148" name="CustomShape 14"/>
          <p:cNvSpPr/>
          <p:nvPr/>
        </p:nvSpPr>
        <p:spPr>
          <a:xfrm>
            <a:off x="3075120" y="4480560"/>
            <a:ext cx="1000080" cy="1260360"/>
          </a:xfrm>
          <a:prstGeom prst="straightConnector1">
            <a:avLst/>
          </a:prstGeom>
          <a:ln w="25560">
            <a:solidFill>
              <a:srgbClr val="c0504d"/>
            </a:solidFill>
            <a:round/>
            <a:headEnd len="med" type="triangle" w="med"/>
            <a:tailEnd len="med" type="triangle" w="med"/>
          </a:ln>
        </p:spPr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50" name="CustomShape 2"/>
          <p:cNvSpPr/>
          <p:nvPr/>
        </p:nvSpPr>
        <p:spPr>
          <a:xfrm>
            <a:off x="1371600" y="1772640"/>
            <a:ext cx="640008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Les données sont affichées sur les pages web =&gt; La vue</a:t>
            </a:r>
            <a:endParaRPr/>
          </a:p>
        </p:txBody>
      </p:sp>
      <p:sp>
        <p:nvSpPr>
          <p:cNvPr id="151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52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61714151-5161-4111-B111-9100A131A1F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53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54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  <p:pic>
        <p:nvPicPr>
          <p:cNvPr descr="" id="155" name="Image 3"/>
          <p:cNvPicPr/>
          <p:nvPr/>
        </p:nvPicPr>
        <p:blipFill>
          <a:blip r:embed="rId2"/>
          <a:stretch>
            <a:fillRect/>
          </a:stretch>
        </p:blipFill>
        <p:spPr>
          <a:xfrm>
            <a:off x="3060000" y="3285000"/>
            <a:ext cx="5474160" cy="2223720"/>
          </a:xfrm>
          <a:prstGeom prst="rect">
            <a:avLst/>
          </a:prstGeom>
        </p:spPr>
      </p:pic>
      <p:sp>
        <p:nvSpPr>
          <p:cNvPr id="156" name="CustomShape 6"/>
          <p:cNvSpPr/>
          <p:nvPr/>
        </p:nvSpPr>
        <p:spPr>
          <a:xfrm>
            <a:off x="-146160" y="4212360"/>
            <a:ext cx="2707560" cy="36432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fr-FR">
                <a:solidFill>
                  <a:srgbClr val="000000"/>
                </a:solidFill>
                <a:latin typeface="Calibri"/>
              </a:rPr>
              <a:t>nouvelAdherent.jsp</a:t>
            </a:r>
            <a:endParaRPr/>
          </a:p>
        </p:txBody>
      </p:sp>
      <p:sp>
        <p:nvSpPr>
          <p:cNvPr id="157" name="CustomShape 7"/>
          <p:cNvSpPr/>
          <p:nvPr/>
        </p:nvSpPr>
        <p:spPr>
          <a:xfrm>
            <a:off x="2112480" y="4218480"/>
            <a:ext cx="899280" cy="431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</p:sp>
    </p:spTree>
  </p:cSld>
  <p:timing>
    <p:tnLst>
      <p:par>
        <p:cTn dur="indefinite" id="5" nodeType="tmRoot" restart="never">
          <p:childTnLst>
            <p:seq>
              <p:cTn id="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685800" y="3308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59" name="CustomShape 2"/>
          <p:cNvSpPr/>
          <p:nvPr/>
        </p:nvSpPr>
        <p:spPr>
          <a:xfrm>
            <a:off x="1303920" y="1200240"/>
            <a:ext cx="640008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Scenario:S'identifier</a:t>
            </a:r>
            <a:endParaRPr/>
          </a:p>
        </p:txBody>
      </p:sp>
      <p:sp>
        <p:nvSpPr>
          <p:cNvPr id="160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61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21F12171-21F1-41B1-91D1-81314151F1D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62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63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  <p:pic>
        <p:nvPicPr>
          <p:cNvPr descr="" id="164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576000" y="1728000"/>
            <a:ext cx="7920000" cy="4705200"/>
          </a:xfrm>
          <a:prstGeom prst="rect">
            <a:avLst/>
          </a:prstGeom>
        </p:spPr>
      </p:pic>
    </p:spTree>
  </p:cSld>
  <p:timing>
    <p:tnLst>
      <p:par>
        <p:cTn dur="indefinite" id="7" nodeType="tmRoot" restart="never">
          <p:childTnLst>
            <p:seq>
              <p:cTn id="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685800" y="3308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66" name="CustomShape 2"/>
          <p:cNvSpPr/>
          <p:nvPr/>
        </p:nvSpPr>
        <p:spPr>
          <a:xfrm>
            <a:off x="1303920" y="1200240"/>
            <a:ext cx="640008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Scenario:Créer Compte</a:t>
            </a:r>
            <a:endParaRPr/>
          </a:p>
        </p:txBody>
      </p:sp>
      <p:sp>
        <p:nvSpPr>
          <p:cNvPr id="167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68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D1E1C151-41C1-4171-9151-01C1311121C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69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70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  <p:pic>
        <p:nvPicPr>
          <p:cNvPr descr="" id="171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288000" y="1800000"/>
            <a:ext cx="8568000" cy="4392000"/>
          </a:xfrm>
          <a:prstGeom prst="rect">
            <a:avLst/>
          </a:prstGeom>
        </p:spPr>
      </p:pic>
    </p:spTree>
  </p:cSld>
  <p:timing>
    <p:tnLst>
      <p:par>
        <p:cTn dur="indefinite" id="9" nodeType="tmRoot" restart="never">
          <p:childTnLst>
            <p:seq>
              <p:cTn id="1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7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720000" y="2016000"/>
            <a:ext cx="7750080" cy="4484520"/>
          </a:xfrm>
          <a:prstGeom prst="rect">
            <a:avLst/>
          </a:prstGeom>
        </p:spPr>
      </p:pic>
      <p:sp>
        <p:nvSpPr>
          <p:cNvPr id="173" name="CustomShape 1"/>
          <p:cNvSpPr/>
          <p:nvPr/>
        </p:nvSpPr>
        <p:spPr>
          <a:xfrm>
            <a:off x="685800" y="4028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74" name="CustomShape 2"/>
          <p:cNvSpPr/>
          <p:nvPr/>
        </p:nvSpPr>
        <p:spPr>
          <a:xfrm>
            <a:off x="22320" y="1613160"/>
            <a:ext cx="914400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2600">
                <a:solidFill>
                  <a:srgbClr val="000000"/>
                </a:solidFill>
                <a:latin typeface="Calibri"/>
              </a:rPr>
              <a:t>Scénario :Consulter catalogue et commander article</a:t>
            </a:r>
            <a:endParaRPr/>
          </a:p>
        </p:txBody>
      </p:sp>
      <p:sp>
        <p:nvSpPr>
          <p:cNvPr id="175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76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914161D1-81E1-4121-A151-F161F171315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77" name="Image 10"/>
          <p:cNvPicPr/>
          <p:nvPr/>
        </p:nvPicPr>
        <p:blipFill>
          <a:blip r:embed="rId2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78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</p:spTree>
  </p:cSld>
  <p:timing>
    <p:tnLst>
      <p:par>
        <p:cTn dur="indefinite" id="11" nodeType="tmRoot" restart="never">
          <p:childTnLst>
            <p:seq>
              <p:cTn id="1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79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936000" y="1728360"/>
            <a:ext cx="7565040" cy="4751640"/>
          </a:xfrm>
          <a:prstGeom prst="rect">
            <a:avLst/>
          </a:prstGeom>
        </p:spPr>
      </p:pic>
      <p:sp>
        <p:nvSpPr>
          <p:cNvPr id="180" name="CustomShape 1"/>
          <p:cNvSpPr/>
          <p:nvPr/>
        </p:nvSpPr>
        <p:spPr>
          <a:xfrm>
            <a:off x="685800" y="3308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81" name="CustomShape 2"/>
          <p:cNvSpPr/>
          <p:nvPr/>
        </p:nvSpPr>
        <p:spPr>
          <a:xfrm>
            <a:off x="0" y="1200240"/>
            <a:ext cx="914400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2600">
                <a:solidFill>
                  <a:srgbClr val="000000"/>
                </a:solidFill>
                <a:latin typeface="Calibri"/>
              </a:rPr>
              <a:t>Scénario:Consulter commande et l'annuler si besoin</a:t>
            </a:r>
            <a:endParaRPr/>
          </a:p>
        </p:txBody>
      </p:sp>
      <p:sp>
        <p:nvSpPr>
          <p:cNvPr id="182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83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61C19161-A151-4141-8121-91E1B131614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84" name="Image 10"/>
          <p:cNvPicPr/>
          <p:nvPr/>
        </p:nvPicPr>
        <p:blipFill>
          <a:blip r:embed="rId2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85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</p:spTree>
  </p:cSld>
  <p:timing>
    <p:tnLst>
      <p:par>
        <p:cTn dur="indefinite" id="13" nodeType="tmRoot" restart="never">
          <p:childTnLst>
            <p:seq>
              <p:cTn id="1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685800" y="21600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187" name="CustomShape 2"/>
          <p:cNvSpPr/>
          <p:nvPr/>
        </p:nvSpPr>
        <p:spPr>
          <a:xfrm>
            <a:off x="864000" y="1128240"/>
            <a:ext cx="7416000" cy="67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Scenario :Se déconnecter</a:t>
            </a:r>
            <a:endParaRPr/>
          </a:p>
        </p:txBody>
      </p:sp>
      <p:sp>
        <p:nvSpPr>
          <p:cNvPr id="188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89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71D121D1-4101-4111-A141-81B1F1B1412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90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91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  <p:pic>
        <p:nvPicPr>
          <p:cNvPr descr="" id="192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1584000" y="1872000"/>
            <a:ext cx="6408000" cy="4104000"/>
          </a:xfrm>
          <a:prstGeom prst="rect">
            <a:avLst/>
          </a:prstGeom>
        </p:spPr>
      </p:pic>
    </p:spTree>
  </p:cSld>
  <p:timing>
    <p:tnLst>
      <p:par>
        <p:cTn dur="indefinite" id="15" nodeType="tmRoot" restart="never">
          <p:childTnLst>
            <p:seq>
              <p:cTn id="1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685800" y="8366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Introduction</a:t>
            </a:r>
            <a:endParaRPr/>
          </a:p>
        </p:txBody>
      </p:sp>
      <p:sp>
        <p:nvSpPr>
          <p:cNvPr id="46" name="CustomShape 2"/>
          <p:cNvSpPr/>
          <p:nvPr/>
        </p:nvSpPr>
        <p:spPr>
          <a:xfrm>
            <a:off x="1371600" y="3094200"/>
            <a:ext cx="6400080" cy="148644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Le projet consiste à réaliser le site web d’une association.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Ce site permet aux clients d’adhérer à l’association en remplissant un formulaire 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Avec leurs login et mot de passe les clients peuvent se connecter 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et commander des articles qui sont proposés par l’association.</a:t>
            </a:r>
            <a:endParaRPr/>
          </a:p>
        </p:txBody>
      </p:sp>
      <p:sp>
        <p:nvSpPr>
          <p:cNvPr id="47" name="CustomShape 3"/>
          <p:cNvSpPr/>
          <p:nvPr/>
        </p:nvSpPr>
        <p:spPr>
          <a:xfrm>
            <a:off x="0" y="0"/>
            <a:ext cx="11796480" cy="117964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C10161C1-C131-4121-A151-716191D1E14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48" name="CustomShape 4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pic>
        <p:nvPicPr>
          <p:cNvPr descr="" id="49" name="Image 11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Model Vue Contrôleur</a:t>
            </a:r>
            <a:endParaRPr/>
          </a:p>
        </p:txBody>
      </p:sp>
      <p:sp>
        <p:nvSpPr>
          <p:cNvPr id="194" name="CustomShape 2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195" name="CustomShape 3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B171E181-B1E1-4141-81C1-812111E1C17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196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97" name="CustomShape 4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-Réalisation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-Model Vue Contrôleur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-Avantages / inconvénients -Améliorations possibles</a:t>
            </a:r>
            <a:endParaRPr/>
          </a:p>
        </p:txBody>
      </p:sp>
      <p:sp>
        <p:nvSpPr>
          <p:cNvPr id="198" name="CustomShape 5"/>
          <p:cNvSpPr/>
          <p:nvPr/>
        </p:nvSpPr>
        <p:spPr>
          <a:xfrm>
            <a:off x="647640" y="2565000"/>
            <a:ext cx="1907640" cy="237564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>
                <a:solidFill>
                  <a:srgbClr val="ffffff"/>
                </a:solidFill>
                <a:latin typeface="Calibri"/>
              </a:rPr>
              <a:t>Model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199" name="CustomShape 6"/>
          <p:cNvSpPr/>
          <p:nvPr/>
        </p:nvSpPr>
        <p:spPr>
          <a:xfrm>
            <a:off x="3420000" y="2565000"/>
            <a:ext cx="1907640" cy="237564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>
                <a:solidFill>
                  <a:srgbClr val="ffffff"/>
                </a:solidFill>
                <a:latin typeface="Calibri"/>
              </a:rPr>
              <a:t>Contrôleur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200" name="CustomShape 7"/>
          <p:cNvSpPr/>
          <p:nvPr/>
        </p:nvSpPr>
        <p:spPr>
          <a:xfrm>
            <a:off x="6372360" y="2565000"/>
            <a:ext cx="1907640" cy="2375640"/>
          </a:xfrm>
          <a:prstGeom prst="rect">
            <a:avLst/>
          </a:prstGeom>
          <a:solidFill>
            <a:srgbClr val="4f81bd"/>
          </a:solidFill>
          <a:ln w="25560">
            <a:solidFill>
              <a:srgbClr val="3a5f8b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>
                <a:solidFill>
                  <a:srgbClr val="ffffff"/>
                </a:solidFill>
                <a:latin typeface="Calibri"/>
              </a:rPr>
              <a:t>Vue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>
                <a:solidFill>
                  <a:srgbClr val="ffffff"/>
                </a:solidFill>
                <a:latin typeface="Calibri"/>
              </a:rPr>
              <a:t>TomCat7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fr-FR">
                <a:solidFill>
                  <a:srgbClr val="ffffff"/>
                </a:solidFill>
                <a:latin typeface="Calibri"/>
              </a:rPr>
              <a:t>IHM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201" name="CustomShape 8"/>
          <p:cNvSpPr/>
          <p:nvPr/>
        </p:nvSpPr>
        <p:spPr>
          <a:xfrm>
            <a:off x="827640" y="2997000"/>
            <a:ext cx="1583280" cy="359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>
                <a:solidFill>
                  <a:srgbClr val="ffffff"/>
                </a:solidFill>
                <a:latin typeface="Calibri"/>
              </a:rPr>
              <a:t>Adherent</a:t>
            </a:r>
            <a:endParaRPr/>
          </a:p>
        </p:txBody>
      </p:sp>
      <p:sp>
        <p:nvSpPr>
          <p:cNvPr id="202" name="CustomShape 9"/>
          <p:cNvSpPr/>
          <p:nvPr/>
        </p:nvSpPr>
        <p:spPr>
          <a:xfrm>
            <a:off x="827640" y="3509280"/>
            <a:ext cx="1583280" cy="359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>
                <a:solidFill>
                  <a:srgbClr val="ffffff"/>
                </a:solidFill>
                <a:latin typeface="Calibri"/>
              </a:rPr>
              <a:t>Article</a:t>
            </a:r>
            <a:endParaRPr/>
          </a:p>
        </p:txBody>
      </p:sp>
      <p:sp>
        <p:nvSpPr>
          <p:cNvPr id="203" name="CustomShape 10"/>
          <p:cNvSpPr/>
          <p:nvPr/>
        </p:nvSpPr>
        <p:spPr>
          <a:xfrm>
            <a:off x="827640" y="4005000"/>
            <a:ext cx="1583280" cy="359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>
                <a:solidFill>
                  <a:srgbClr val="ffffff"/>
                </a:solidFill>
                <a:latin typeface="Calibri"/>
              </a:rPr>
              <a:t>Commande</a:t>
            </a:r>
            <a:endParaRPr/>
          </a:p>
        </p:txBody>
      </p:sp>
      <p:sp>
        <p:nvSpPr>
          <p:cNvPr id="204" name="CustomShape 11"/>
          <p:cNvSpPr/>
          <p:nvPr/>
        </p:nvSpPr>
        <p:spPr>
          <a:xfrm>
            <a:off x="3600000" y="2997000"/>
            <a:ext cx="1583280" cy="359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400">
                <a:solidFill>
                  <a:srgbClr val="ffffff"/>
                </a:solidFill>
                <a:latin typeface="Calibri"/>
              </a:rPr>
              <a:t>AdherentService</a:t>
            </a:r>
            <a:endParaRPr/>
          </a:p>
        </p:txBody>
      </p:sp>
      <p:sp>
        <p:nvSpPr>
          <p:cNvPr id="205" name="CustomShape 12"/>
          <p:cNvSpPr/>
          <p:nvPr/>
        </p:nvSpPr>
        <p:spPr>
          <a:xfrm>
            <a:off x="3600000" y="3508920"/>
            <a:ext cx="1583280" cy="359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400">
                <a:solidFill>
                  <a:srgbClr val="ffffff"/>
                </a:solidFill>
                <a:latin typeface="Calibri"/>
              </a:rPr>
              <a:t>ArticleService</a:t>
            </a:r>
            <a:endParaRPr/>
          </a:p>
        </p:txBody>
      </p:sp>
      <p:sp>
        <p:nvSpPr>
          <p:cNvPr id="206" name="CustomShape 13"/>
          <p:cNvSpPr/>
          <p:nvPr/>
        </p:nvSpPr>
        <p:spPr>
          <a:xfrm>
            <a:off x="3600000" y="4005000"/>
            <a:ext cx="1583280" cy="359280"/>
          </a:xfrm>
          <a:prstGeom prst="rect">
            <a:avLst/>
          </a:prstGeom>
          <a:solidFill>
            <a:srgbClr val="4f81bd"/>
          </a:solidFill>
          <a:ln w="38160">
            <a:solidFill>
              <a:srgbClr val="ffffff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400">
                <a:solidFill>
                  <a:srgbClr val="ffffff"/>
                </a:solidFill>
                <a:latin typeface="Calibri"/>
              </a:rPr>
              <a:t>CommandeService</a:t>
            </a:r>
            <a:endParaRPr/>
          </a:p>
        </p:txBody>
      </p:sp>
      <p:pic>
        <p:nvPicPr>
          <p:cNvPr descr="" id="207" name="Image 19"/>
          <p:cNvPicPr/>
          <p:nvPr/>
        </p:nvPicPr>
        <p:blipFill>
          <a:blip r:embed="rId2"/>
          <a:stretch>
            <a:fillRect/>
          </a:stretch>
        </p:blipFill>
        <p:spPr>
          <a:xfrm>
            <a:off x="1083240" y="5445360"/>
            <a:ext cx="896040" cy="863280"/>
          </a:xfrm>
          <a:prstGeom prst="rect">
            <a:avLst/>
          </a:prstGeom>
        </p:spPr>
      </p:pic>
      <p:sp>
        <p:nvSpPr>
          <p:cNvPr id="208" name="CustomShape 14"/>
          <p:cNvSpPr/>
          <p:nvPr/>
        </p:nvSpPr>
        <p:spPr>
          <a:xfrm>
            <a:off x="1591920" y="4940280"/>
            <a:ext cx="17280" cy="647280"/>
          </a:xfrm>
          <a:prstGeom prst="straightConnector1">
            <a:avLst/>
          </a:prstGeom>
          <a:ln w="255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</p:sp>
      <p:sp>
        <p:nvSpPr>
          <p:cNvPr id="209" name="CustomShape 15"/>
          <p:cNvSpPr/>
          <p:nvPr/>
        </p:nvSpPr>
        <p:spPr>
          <a:xfrm>
            <a:off x="2411640" y="3177000"/>
            <a:ext cx="1187280" cy="360"/>
          </a:xfrm>
          <a:prstGeom prst="straightConnector1">
            <a:avLst/>
          </a:prstGeom>
          <a:ln w="255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</p:sp>
      <p:sp>
        <p:nvSpPr>
          <p:cNvPr id="210" name="CustomShape 16"/>
          <p:cNvSpPr/>
          <p:nvPr/>
        </p:nvSpPr>
        <p:spPr>
          <a:xfrm>
            <a:off x="2411640" y="3689280"/>
            <a:ext cx="1187280" cy="360"/>
          </a:xfrm>
          <a:prstGeom prst="straightConnector1">
            <a:avLst/>
          </a:prstGeom>
          <a:ln w="255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</p:sp>
      <p:sp>
        <p:nvSpPr>
          <p:cNvPr id="211" name="CustomShape 17"/>
          <p:cNvSpPr/>
          <p:nvPr/>
        </p:nvSpPr>
        <p:spPr>
          <a:xfrm>
            <a:off x="2415240" y="4185000"/>
            <a:ext cx="1187280" cy="360"/>
          </a:xfrm>
          <a:prstGeom prst="straightConnector1">
            <a:avLst/>
          </a:prstGeom>
          <a:ln w="255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</p:sp>
      <p:sp>
        <p:nvSpPr>
          <p:cNvPr id="212" name="CustomShape 18"/>
          <p:cNvSpPr/>
          <p:nvPr/>
        </p:nvSpPr>
        <p:spPr>
          <a:xfrm>
            <a:off x="5328000" y="3753000"/>
            <a:ext cx="1043280" cy="360"/>
          </a:xfrm>
          <a:prstGeom prst="straightConnector1">
            <a:avLst/>
          </a:prstGeom>
          <a:ln w="25560">
            <a:solidFill>
              <a:srgbClr val="000000"/>
            </a:solidFill>
            <a:round/>
            <a:headEnd len="med" type="triangle" w="med"/>
            <a:tailEnd len="med" type="triangle" w="med"/>
          </a:ln>
        </p:spPr>
      </p:sp>
      <p:sp>
        <p:nvSpPr>
          <p:cNvPr id="213" name="CustomShape 19"/>
          <p:cNvSpPr/>
          <p:nvPr/>
        </p:nvSpPr>
        <p:spPr>
          <a:xfrm>
            <a:off x="6660360" y="3357000"/>
            <a:ext cx="1295280" cy="1223280"/>
          </a:xfrm>
          <a:prstGeom prst="rect">
            <a:avLst/>
          </a:prstGeom>
          <a:gradFill>
            <a:gsLst>
              <a:gs pos="0">
                <a:srgbClr val="e5efff"/>
              </a:gs>
              <a:gs pos="50000">
                <a:srgbClr val="a4c1ff"/>
              </a:gs>
              <a:gs pos="100000">
                <a:srgbClr val="e5efff"/>
              </a:gs>
            </a:gsLst>
            <a:lin ang="16200000"/>
          </a:gradFill>
          <a:ln w="9360">
            <a:solidFill>
              <a:srgbClr val="4a7ebb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IHM</a:t>
            </a:r>
            <a:endParaRPr/>
          </a:p>
        </p:txBody>
      </p:sp>
      <p:sp>
        <p:nvSpPr>
          <p:cNvPr id="214" name="Line 20"/>
          <p:cNvSpPr/>
          <p:nvPr/>
        </p:nvSpPr>
        <p:spPr>
          <a:xfrm flipH="1">
            <a:off x="1592640" y="2204640"/>
            <a:ext cx="5745960" cy="0"/>
          </a:xfrm>
          <a:prstGeom prst="line">
            <a:avLst/>
          </a:prstGeom>
          <a:ln w="25560">
            <a:solidFill>
              <a:srgbClr val="000000"/>
            </a:solidFill>
            <a:round/>
          </a:ln>
        </p:spPr>
      </p:sp>
      <p:sp>
        <p:nvSpPr>
          <p:cNvPr id="215" name="CustomShape 21"/>
          <p:cNvSpPr/>
          <p:nvPr/>
        </p:nvSpPr>
        <p:spPr>
          <a:xfrm>
            <a:off x="1592640" y="2205000"/>
            <a:ext cx="8280" cy="359280"/>
          </a:xfrm>
          <a:prstGeom prst="straightConnector1">
            <a:avLst/>
          </a:prstGeom>
          <a:ln w="25560">
            <a:solidFill>
              <a:srgbClr val="000000"/>
            </a:solidFill>
            <a:round/>
            <a:tailEnd len="med" type="triangle" w="med"/>
          </a:ln>
        </p:spPr>
      </p:sp>
      <p:sp>
        <p:nvSpPr>
          <p:cNvPr id="216" name="CustomShape 22"/>
          <p:cNvSpPr/>
          <p:nvPr/>
        </p:nvSpPr>
        <p:spPr>
          <a:xfrm>
            <a:off x="7329960" y="2216160"/>
            <a:ext cx="8280" cy="359280"/>
          </a:xfrm>
          <a:prstGeom prst="straightConnector1">
            <a:avLst/>
          </a:prstGeom>
          <a:ln w="25560">
            <a:solidFill>
              <a:srgbClr val="000000"/>
            </a:solidFill>
            <a:round/>
            <a:tailEnd len="med" type="triangle" w="med"/>
          </a:ln>
        </p:spPr>
      </p:sp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Avantages / Inconvénients</a:t>
            </a:r>
            <a:endParaRPr/>
          </a:p>
        </p:txBody>
      </p:sp>
      <p:sp>
        <p:nvSpPr>
          <p:cNvPr id="218" name="CustomShape 2"/>
          <p:cNvSpPr/>
          <p:nvPr/>
        </p:nvSpPr>
        <p:spPr>
          <a:xfrm>
            <a:off x="1371600" y="2277000"/>
            <a:ext cx="6400080" cy="336132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Structurée, facilement modifiable et testable.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Ne permet pas la multi-connexion à la base de donnée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Supporte peut de clients</a:t>
            </a:r>
            <a:endParaRPr/>
          </a:p>
        </p:txBody>
      </p:sp>
      <p:sp>
        <p:nvSpPr>
          <p:cNvPr id="219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220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71117131-2131-41B1-B181-B1E12121015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221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222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-Réalisation -Model Vue Contrôleur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-Avantages / inconvénients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-Améliorations possibles</a:t>
            </a:r>
            <a:endParaRPr/>
          </a:p>
        </p:txBody>
      </p:sp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Améliorations possibles</a:t>
            </a:r>
            <a:endParaRPr/>
          </a:p>
        </p:txBody>
      </p:sp>
      <p:sp>
        <p:nvSpPr>
          <p:cNvPr id="224" name="CustomShape 2"/>
          <p:cNvSpPr/>
          <p:nvPr/>
        </p:nvSpPr>
        <p:spPr>
          <a:xfrm>
            <a:off x="1371600" y="3886200"/>
            <a:ext cx="640008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Externaliser la partie Contrôleur/model en services wso2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Utiliser Mysql comme SGBD.</a:t>
            </a:r>
            <a:endParaRPr/>
          </a:p>
        </p:txBody>
      </p:sp>
      <p:sp>
        <p:nvSpPr>
          <p:cNvPr id="225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226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21C12191-41D1-41B1-8171-01314181C1B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227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228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-Réalisation -Model Vue Contrôleur -Avantages / inconvénients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-Améliorations possibles</a:t>
            </a:r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685800" y="8366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Sommaire</a:t>
            </a:r>
            <a:endParaRPr/>
          </a:p>
        </p:txBody>
      </p:sp>
      <p:sp>
        <p:nvSpPr>
          <p:cNvPr id="51" name="CustomShape 2"/>
          <p:cNvSpPr/>
          <p:nvPr/>
        </p:nvSpPr>
        <p:spPr>
          <a:xfrm>
            <a:off x="2235600" y="2493000"/>
            <a:ext cx="5216040" cy="35996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Calibri"/>
              <a:buAutoNum type="arabicParenR"/>
            </a:pPr>
            <a:r>
              <a:rPr lang="fr-FR" sz="3200">
                <a:solidFill>
                  <a:srgbClr val="000000"/>
                </a:solidFill>
                <a:latin typeface="Calibri"/>
              </a:rPr>
              <a:t>Principe de fonctionnement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arenR"/>
            </a:pPr>
            <a:r>
              <a:rPr lang="fr-FR" sz="3200">
                <a:solidFill>
                  <a:srgbClr val="000000"/>
                </a:solidFill>
                <a:latin typeface="Calibri"/>
              </a:rPr>
              <a:t>Architecture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arenR"/>
            </a:pPr>
            <a:r>
              <a:rPr lang="fr-FR" sz="3200">
                <a:solidFill>
                  <a:srgbClr val="000000"/>
                </a:solidFill>
                <a:latin typeface="Calibri"/>
              </a:rPr>
              <a:t>Services de l’application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arenR"/>
            </a:pPr>
            <a:r>
              <a:rPr lang="fr-FR" sz="3200">
                <a:solidFill>
                  <a:srgbClr val="000000"/>
                </a:solidFill>
                <a:latin typeface="Calibri"/>
              </a:rPr>
              <a:t>Diagramme des cas d’utilisation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arenR"/>
            </a:pPr>
            <a:r>
              <a:rPr lang="fr-FR" sz="3200">
                <a:solidFill>
                  <a:srgbClr val="000000"/>
                </a:solidFill>
                <a:latin typeface="Calibri"/>
              </a:rPr>
              <a:t>Matérielle et logiciel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arenR"/>
            </a:pPr>
            <a:r>
              <a:rPr lang="fr-FR" sz="32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arenR"/>
            </a:pPr>
            <a:r>
              <a:rPr lang="fr-FR" sz="3200">
                <a:solidFill>
                  <a:srgbClr val="000000"/>
                </a:solidFill>
                <a:latin typeface="Calibri"/>
              </a:rPr>
              <a:t>Model Vue Contrôleur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arenR"/>
            </a:pPr>
            <a:r>
              <a:rPr lang="fr-FR" sz="3200">
                <a:solidFill>
                  <a:srgbClr val="000000"/>
                </a:solidFill>
                <a:latin typeface="Calibri"/>
              </a:rPr>
              <a:t>Avantages / Inconvénients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arenR"/>
            </a:pPr>
            <a:r>
              <a:rPr lang="fr-FR" sz="3200">
                <a:solidFill>
                  <a:srgbClr val="000000"/>
                </a:solidFill>
                <a:latin typeface="Calibri"/>
              </a:rPr>
              <a:t>Améliorations possibles</a:t>
            </a:r>
            <a:endParaRPr/>
          </a:p>
        </p:txBody>
      </p:sp>
      <p:sp>
        <p:nvSpPr>
          <p:cNvPr id="52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53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B181A1B1-31A1-41A1-A1A1-11E1C161D13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54" name="Image 13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685800" y="8366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Principe de fonctionnement</a:t>
            </a:r>
            <a:endParaRPr/>
          </a:p>
        </p:txBody>
      </p:sp>
      <p:sp>
        <p:nvSpPr>
          <p:cNvPr id="56" name="CustomShape 2"/>
          <p:cNvSpPr/>
          <p:nvPr/>
        </p:nvSpPr>
        <p:spPr>
          <a:xfrm>
            <a:off x="1371600" y="2709000"/>
            <a:ext cx="6400080" cy="25916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fr-FR" sz="2800">
                <a:solidFill>
                  <a:srgbClr val="000000"/>
                </a:solidFill>
                <a:latin typeface="Calibri"/>
              </a:rPr>
              <a:t>Rediriger automatiquement vers la page d’authentification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fr-FR" sz="2800">
                <a:solidFill>
                  <a:srgbClr val="000000"/>
                </a:solidFill>
                <a:latin typeface="Calibri"/>
              </a:rPr>
              <a:t>Création d’un compte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fr-FR" sz="2800">
                <a:solidFill>
                  <a:srgbClr val="000000"/>
                </a:solidFill>
                <a:latin typeface="Calibri"/>
              </a:rPr>
              <a:t>Commander des articles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fr-FR" sz="2800">
                <a:solidFill>
                  <a:srgbClr val="000000"/>
                </a:solidFill>
                <a:latin typeface="Calibri"/>
              </a:rPr>
              <a:t>Voir le suivis de sa commande</a:t>
            </a:r>
            <a:endParaRPr/>
          </a:p>
        </p:txBody>
      </p:sp>
      <p:sp>
        <p:nvSpPr>
          <p:cNvPr id="57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58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41B111A1-3121-4131-8181-212101B181E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59" name="Image 12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60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ffffff"/>
                </a:solidFill>
                <a:latin typeface="Calibri"/>
              </a:rPr>
              <a:t>-Principe de fonctionnement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-Réalisation -Model Vue Contrôleur -Avantages / inconvénients -Améliorations possibles</a:t>
            </a:r>
            <a:endParaRPr/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CustomShape 1"/>
          <p:cNvSpPr/>
          <p:nvPr/>
        </p:nvSpPr>
        <p:spPr>
          <a:xfrm>
            <a:off x="3604320" y="2421000"/>
            <a:ext cx="4824720" cy="2879640"/>
          </a:xfrm>
          <a:prstGeom prst="rect">
            <a:avLst/>
          </a:prstGeom>
          <a:solidFill>
            <a:srgbClr val="c0504d"/>
          </a:solidFill>
          <a:ln w="38160">
            <a:solidFill>
              <a:srgbClr val="ffffff"/>
            </a:solidFill>
            <a:round/>
          </a:ln>
        </p:spPr>
      </p:sp>
      <p:sp>
        <p:nvSpPr>
          <p:cNvPr id="62" name="CustomShape 2"/>
          <p:cNvSpPr/>
          <p:nvPr/>
        </p:nvSpPr>
        <p:spPr>
          <a:xfrm>
            <a:off x="685800" y="8366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Architecture</a:t>
            </a:r>
            <a:endParaRPr/>
          </a:p>
        </p:txBody>
      </p:sp>
      <p:pic>
        <p:nvPicPr>
          <p:cNvPr descr="" id="63" name="Image 5"/>
          <p:cNvPicPr/>
          <p:nvPr/>
        </p:nvPicPr>
        <p:blipFill>
          <a:blip r:embed="rId1"/>
          <a:stretch>
            <a:fillRect/>
          </a:stretch>
        </p:blipFill>
        <p:spPr>
          <a:xfrm>
            <a:off x="6300360" y="2997000"/>
            <a:ext cx="1984680" cy="1912680"/>
          </a:xfrm>
          <a:prstGeom prst="rect">
            <a:avLst/>
          </a:prstGeom>
        </p:spPr>
      </p:pic>
      <p:sp>
        <p:nvSpPr>
          <p:cNvPr id="64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65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216191E1-2101-4161-8111-A1710161D16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66" name="Image 13"/>
          <p:cNvPicPr/>
          <p:nvPr/>
        </p:nvPicPr>
        <p:blipFill>
          <a:blip r:embed="rId2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67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-Architecture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-Réalisation -Model Vue Contrôleur -Avantages / inconvénients -Améliorations possibles</a:t>
            </a:r>
            <a:endParaRPr/>
          </a:p>
        </p:txBody>
      </p:sp>
      <p:sp>
        <p:nvSpPr>
          <p:cNvPr id="68" name="CustomShape 6"/>
          <p:cNvSpPr/>
          <p:nvPr/>
        </p:nvSpPr>
        <p:spPr>
          <a:xfrm>
            <a:off x="6562800" y="2613240"/>
            <a:ext cx="1265760" cy="364320"/>
          </a:xfrm>
          <a:prstGeom prst="rect">
            <a:avLst/>
          </a:prstGeom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Localhost</a:t>
            </a:r>
            <a:endParaRPr/>
          </a:p>
        </p:txBody>
      </p:sp>
      <p:sp>
        <p:nvSpPr>
          <p:cNvPr id="69" name="CustomShape 7"/>
          <p:cNvSpPr/>
          <p:nvPr/>
        </p:nvSpPr>
        <p:spPr>
          <a:xfrm>
            <a:off x="3059280" y="5301360"/>
            <a:ext cx="2879640" cy="543600"/>
          </a:xfrm>
          <a:prstGeom prst="rect">
            <a:avLst/>
          </a:prstGeom>
          <a:solidFill>
            <a:srgbClr val="c0504d"/>
          </a:solidFill>
          <a:ln w="25560">
            <a:solidFill>
              <a:srgbClr val="8e3b38"/>
            </a:solidFill>
            <a:round/>
          </a:ln>
        </p:spPr>
      </p:sp>
      <p:pic>
        <p:nvPicPr>
          <p:cNvPr descr="" id="70" name="Image 10"/>
          <p:cNvPicPr/>
          <p:nvPr/>
        </p:nvPicPr>
        <p:blipFill>
          <a:blip r:embed="rId3"/>
          <a:stretch>
            <a:fillRect/>
          </a:stretch>
        </p:blipFill>
        <p:spPr>
          <a:xfrm>
            <a:off x="107640" y="2613240"/>
            <a:ext cx="3173760" cy="2576880"/>
          </a:xfrm>
          <a:prstGeom prst="rect">
            <a:avLst/>
          </a:prstGeom>
        </p:spPr>
      </p:pic>
      <p:sp>
        <p:nvSpPr>
          <p:cNvPr id="71" name="CustomShape 8"/>
          <p:cNvSpPr/>
          <p:nvPr/>
        </p:nvSpPr>
        <p:spPr>
          <a:xfrm>
            <a:off x="3840840" y="2613240"/>
            <a:ext cx="2308320" cy="2523960"/>
          </a:xfrm>
          <a:prstGeom prst="rect">
            <a:avLst/>
          </a:prstGeom>
          <a:solidFill>
            <a:srgbClr val="c0504d"/>
          </a:solidFill>
          <a:ln w="38160">
            <a:solidFill>
              <a:srgbClr val="ffffff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>
                <a:solidFill>
                  <a:srgbClr val="ffffff"/>
                </a:solidFill>
                <a:latin typeface="Calibri"/>
              </a:rPr>
              <a:t>Application java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  <p:sp>
        <p:nvSpPr>
          <p:cNvPr id="72" name="CustomShape 9"/>
          <p:cNvSpPr/>
          <p:nvPr/>
        </p:nvSpPr>
        <p:spPr>
          <a:xfrm>
            <a:off x="4140000" y="4149000"/>
            <a:ext cx="1727640" cy="760680"/>
          </a:xfrm>
          <a:prstGeom prst="rect">
            <a:avLst/>
          </a:prstGeom>
          <a:solidFill>
            <a:srgbClr val="f79646"/>
          </a:solidFill>
          <a:ln w="25560">
            <a:solidFill>
              <a:srgbClr val="b66e33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400">
                <a:solidFill>
                  <a:srgbClr val="ffffff"/>
                </a:solidFill>
                <a:latin typeface="Calibri"/>
              </a:rPr>
              <a:t>Persistance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400">
                <a:solidFill>
                  <a:srgbClr val="ffffff"/>
                </a:solidFill>
                <a:latin typeface="Calibri"/>
              </a:rPr>
              <a:t>(Model+Contrôleur)</a:t>
            </a:r>
            <a:endParaRPr/>
          </a:p>
        </p:txBody>
      </p:sp>
      <p:sp>
        <p:nvSpPr>
          <p:cNvPr id="73" name="CustomShape 10"/>
          <p:cNvSpPr/>
          <p:nvPr/>
        </p:nvSpPr>
        <p:spPr>
          <a:xfrm>
            <a:off x="4347360" y="3254040"/>
            <a:ext cx="1295280" cy="647280"/>
          </a:xfrm>
          <a:prstGeom prst="rect">
            <a:avLst/>
          </a:prstGeom>
          <a:solidFill>
            <a:srgbClr val="f79646"/>
          </a:solidFill>
          <a:ln w="25560">
            <a:solidFill>
              <a:srgbClr val="b66e33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400">
                <a:solidFill>
                  <a:srgbClr val="ffffff"/>
                </a:solidFill>
                <a:latin typeface="Calibri"/>
              </a:rPr>
              <a:t>Presentation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400">
                <a:solidFill>
                  <a:srgbClr val="ffffff"/>
                </a:solidFill>
                <a:latin typeface="Calibri"/>
              </a:rPr>
              <a:t>(vue)</a:t>
            </a:r>
            <a:endParaRPr/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685800" y="8366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Services de l’application</a:t>
            </a:r>
            <a:endParaRPr/>
          </a:p>
        </p:txBody>
      </p:sp>
      <p:sp>
        <p:nvSpPr>
          <p:cNvPr id="75" name="CustomShape 2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76" name="CustomShape 3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A1A13151-C1D1-4131-9171-E1E1D171D19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77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78" name="CustomShape 4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-Services de l’application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-Réalisation -Model Vue Contrôleur -Avantages / inconvénients -Améliorations possibles</a:t>
            </a:r>
            <a:endParaRPr/>
          </a:p>
        </p:txBody>
      </p:sp>
      <p:graphicFrame>
        <p:nvGraphicFramePr>
          <p:cNvPr id="79" name="Table 5"/>
          <p:cNvGraphicFramePr/>
          <p:nvPr/>
        </p:nvGraphicFramePr>
        <p:xfrm>
          <a:off x="251640" y="2277000"/>
          <a:ext cx="8712360" cy="3748320"/>
        </p:xfrm>
        <a:graphic>
          <a:graphicData uri="http://schemas.openxmlformats.org/drawingml/2006/table">
            <a:tbl>
              <a:tblPr/>
              <a:tblGrid>
                <a:gridCol w="4356360"/>
                <a:gridCol w="4356000"/>
              </a:tblGrid>
              <a:tr h="8877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Inscription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Si un adhérent n’a pas de compte il doit obligatoirement s’inscrire en remplissant un formulaire</a:t>
                      </a:r>
                      <a:endParaRPr/>
                    </a:p>
                  </a:txBody>
                  <a:tcPr/>
                </a:tc>
              </a:tr>
              <a:tr h="11530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Authentification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Pour se connecter l’adhérent doit rentrer son login et mot de passe. C’est la seule façon d’accéder aux services d’achat.</a:t>
                      </a:r>
                      <a:endParaRPr/>
                    </a:p>
                  </a:txBody>
                  <a:tcPr/>
                </a:tc>
              </a:tr>
              <a:tr h="8877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Affichage des articles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Liste tout les articles contenus dans la base, avec leur nom, prix et leurs stocks.</a:t>
                      </a:r>
                      <a:endParaRPr/>
                    </a:p>
                  </a:txBody>
                  <a:tcPr/>
                </a:tc>
              </a:tr>
              <a:tr h="8877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Achat d’un ou plusieurs articles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Créer une commande à la date courante en fonction des articles sélectionnés.</a:t>
                      </a:r>
                      <a:endParaRPr/>
                    </a:p>
                  </a:txBody>
                  <a:tcPr/>
                </a:tc>
              </a:tr>
              <a:tr h="6224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Suivis des commandes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>
                          <a:solidFill>
                            <a:srgbClr val="000000"/>
                          </a:solidFill>
                          <a:latin typeface="Calibri"/>
                        </a:rPr>
                        <a:t>Affichage de toute les commandes de l’adhérent.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685800" y="83664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Diagramme des cas d’utilisation</a:t>
            </a:r>
            <a:endParaRPr/>
          </a:p>
        </p:txBody>
      </p:sp>
      <p:sp>
        <p:nvSpPr>
          <p:cNvPr id="81" name="CustomShape 2"/>
          <p:cNvSpPr/>
          <p:nvPr/>
        </p:nvSpPr>
        <p:spPr>
          <a:xfrm>
            <a:off x="2843640" y="604800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82" name="CustomShape 3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E1114101-5181-4131-9181-71F1B1E1D15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83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84" name="CustomShape 4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-Réalisation -Model Vue Contrôleur -Avantages / inconvénients -Améliorations possibles</a:t>
            </a:r>
            <a:endParaRPr/>
          </a:p>
        </p:txBody>
      </p:sp>
      <p:pic>
        <p:nvPicPr>
          <p:cNvPr descr="" id="85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290160" y="2304000"/>
            <a:ext cx="8565840" cy="3600000"/>
          </a:xfrm>
          <a:prstGeom prst="rect">
            <a:avLst/>
          </a:prstGeom>
        </p:spPr>
      </p:pic>
    </p:spTree>
  </p:cSld>
  <p:timing>
    <p:tnLst>
      <p:par>
        <p:cTn dur="indefinite" id="3" nodeType="tmRoot" restart="never">
          <p:childTnLst>
            <p:seq>
              <p:cTn id="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Matérielle et logiciel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1371600" y="2349000"/>
            <a:ext cx="6400080" cy="328932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Une machine serveur/client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Eclipse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Base Derby</a:t>
            </a:r>
            <a:endParaRPr/>
          </a:p>
        </p:txBody>
      </p:sp>
      <p:sp>
        <p:nvSpPr>
          <p:cNvPr id="88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89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E131D191-31A1-41C1-B100-B1214141619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90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91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ffffff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-Réalisation -Model Vue Contrôleur -Avantages / inconvénients -Améliorations possibles</a:t>
            </a:r>
            <a:endParaRPr/>
          </a:p>
        </p:txBody>
      </p:sp>
      <p:pic>
        <p:nvPicPr>
          <p:cNvPr descr="" id="92" name="Image 7"/>
          <p:cNvPicPr/>
          <p:nvPr/>
        </p:nvPicPr>
        <p:blipFill>
          <a:blip r:embed="rId2"/>
          <a:stretch>
            <a:fillRect/>
          </a:stretch>
        </p:blipFill>
        <p:spPr>
          <a:xfrm>
            <a:off x="7092360" y="4640400"/>
            <a:ext cx="896040" cy="863280"/>
          </a:xfrm>
          <a:prstGeom prst="rect">
            <a:avLst/>
          </a:prstGeom>
        </p:spPr>
      </p:pic>
      <p:pic>
        <p:nvPicPr>
          <p:cNvPr descr="" id="93" name="Image 3"/>
          <p:cNvPicPr/>
          <p:nvPr/>
        </p:nvPicPr>
        <p:blipFill>
          <a:blip r:embed="rId3"/>
          <a:stretch>
            <a:fillRect/>
          </a:stretch>
        </p:blipFill>
        <p:spPr>
          <a:xfrm>
            <a:off x="7092360" y="3386160"/>
            <a:ext cx="873720" cy="873720"/>
          </a:xfrm>
          <a:prstGeom prst="rect">
            <a:avLst/>
          </a:prstGeom>
        </p:spPr>
      </p:pic>
      <p:pic>
        <p:nvPicPr>
          <p:cNvPr descr="" id="94" name="Image 12"/>
          <p:cNvPicPr/>
          <p:nvPr/>
        </p:nvPicPr>
        <p:blipFill>
          <a:blip r:embed="rId4"/>
          <a:stretch>
            <a:fillRect/>
          </a:stretch>
        </p:blipFill>
        <p:spPr>
          <a:xfrm>
            <a:off x="6953400" y="2205000"/>
            <a:ext cx="1151280" cy="934920"/>
          </a:xfrm>
          <a:prstGeom prst="rect">
            <a:avLst/>
          </a:prstGeom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685800" y="80676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4400">
                <a:solidFill>
                  <a:srgbClr val="000000"/>
                </a:solidFill>
                <a:latin typeface="Calibri"/>
              </a:rPr>
              <a:t>Réalisation</a:t>
            </a:r>
            <a:endParaRPr/>
          </a:p>
        </p:txBody>
      </p:sp>
      <p:sp>
        <p:nvSpPr>
          <p:cNvPr id="96" name="CustomShape 2"/>
          <p:cNvSpPr/>
          <p:nvPr/>
        </p:nvSpPr>
        <p:spPr>
          <a:xfrm>
            <a:off x="1371600" y="1772640"/>
            <a:ext cx="6400080" cy="1751760"/>
          </a:xfrm>
          <a:prstGeom prst="rect">
            <a:avLst/>
          </a:prstGeom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fr-FR" sz="3200">
                <a:solidFill>
                  <a:srgbClr val="000000"/>
                </a:solidFill>
                <a:latin typeface="Calibri"/>
              </a:rPr>
              <a:t>La base Derby Assoc</a:t>
            </a:r>
            <a:endParaRPr/>
          </a:p>
        </p:txBody>
      </p:sp>
      <p:sp>
        <p:nvSpPr>
          <p:cNvPr id="97" name="CustomShape 3"/>
          <p:cNvSpPr/>
          <p:nvPr/>
        </p:nvSpPr>
        <p:spPr>
          <a:xfrm>
            <a:off x="2843640" y="6356520"/>
            <a:ext cx="345564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fr-FR">
                <a:solidFill>
                  <a:srgbClr val="000000"/>
                </a:solidFill>
                <a:latin typeface="Calibri"/>
              </a:rPr>
              <a:t>Université de Nantes, Licence Professionnelle SIL</a:t>
            </a:r>
            <a:endParaRPr/>
          </a:p>
        </p:txBody>
      </p:sp>
      <p:sp>
        <p:nvSpPr>
          <p:cNvPr id="98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81C101D1-3141-4141-8101-51E13151A131}" type="slidenum">
              <a:rPr lang="fr-FR">
                <a:solidFill>
                  <a:srgbClr val="000000"/>
                </a:solidFill>
                <a:latin typeface="Calibri"/>
              </a:rPr>
              <a:t>&lt;number&gt;</a:t>
            </a:fld>
            <a:endParaRPr/>
          </a:p>
        </p:txBody>
      </p:sp>
      <p:pic>
        <p:nvPicPr>
          <p:cNvPr descr="" id="99" name="Image 10"/>
          <p:cNvPicPr/>
          <p:nvPr/>
        </p:nvPicPr>
        <p:blipFill>
          <a:blip r:embed="rId1"/>
          <a:stretch>
            <a:fillRect/>
          </a:stretch>
        </p:blipFill>
        <p:spPr>
          <a:xfrm>
            <a:off x="107640" y="133200"/>
            <a:ext cx="1079280" cy="468720"/>
          </a:xfrm>
          <a:prstGeom prst="rect">
            <a:avLst/>
          </a:prstGeom>
        </p:spPr>
      </p:pic>
      <p:sp>
        <p:nvSpPr>
          <p:cNvPr id="100" name="CustomShape 5"/>
          <p:cNvSpPr/>
          <p:nvPr/>
        </p:nvSpPr>
        <p:spPr>
          <a:xfrm>
            <a:off x="1259640" y="0"/>
            <a:ext cx="7848000" cy="511920"/>
          </a:xfrm>
          <a:prstGeom prst="rect">
            <a:avLst/>
          </a:prstGeom>
          <a:gradFill>
            <a:gsLst>
              <a:gs pos="0">
                <a:srgbClr val="34b3d5"/>
              </a:gs>
              <a:gs pos="50000">
                <a:srgbClr val="2988a1"/>
              </a:gs>
              <a:gs pos="100000">
                <a:srgbClr val="34b3d5"/>
              </a:gs>
            </a:gsLst>
            <a:lin ang="16200000"/>
          </a:gradFill>
        </p:spPr>
        <p:txBody>
          <a:bodyPr anchor="ctr" bIns="45000" lIns="90000" rIns="90000" tIns="45000"/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-Principe de fonctionnement -Architecture -Services de l’application -Diagramme des cas d’utilisation</a:t>
            </a:r>
            <a:endParaRPr/>
          </a:p>
          <a:p>
            <a:pPr algn="ctr">
              <a:lnSpc>
                <a:spcPct val="100000"/>
              </a:lnSpc>
            </a:pPr>
            <a:r>
              <a:rPr lang="fr-FR" sz="1200">
                <a:solidFill>
                  <a:srgbClr val="000000"/>
                </a:solidFill>
                <a:latin typeface="Calibri"/>
              </a:rPr>
              <a:t>-Matérielle et logiciel </a:t>
            </a:r>
            <a:r>
              <a:rPr lang="fr-FR" sz="1200">
                <a:solidFill>
                  <a:srgbClr val="ffffff"/>
                </a:solidFill>
                <a:latin typeface="Calibri"/>
              </a:rPr>
              <a:t>-Réalisation </a:t>
            </a:r>
            <a:r>
              <a:rPr lang="fr-FR" sz="1200">
                <a:solidFill>
                  <a:srgbClr val="000000"/>
                </a:solidFill>
                <a:latin typeface="Calibri"/>
              </a:rPr>
              <a:t>-Model Vue Contrôleur -Avantages / inconvénients -Améliorations possibles</a:t>
            </a:r>
            <a:endParaRPr/>
          </a:p>
        </p:txBody>
      </p:sp>
      <p:graphicFrame>
        <p:nvGraphicFramePr>
          <p:cNvPr id="101" name="Table 6"/>
          <p:cNvGraphicFramePr/>
          <p:nvPr/>
        </p:nvGraphicFramePr>
        <p:xfrm>
          <a:off x="102960" y="2565000"/>
          <a:ext cx="2519640" cy="2951640"/>
        </p:xfrm>
        <a:graphic>
          <a:graphicData uri="http://schemas.openxmlformats.org/drawingml/2006/table">
            <a:tbl>
              <a:tblPr/>
              <a:tblGrid>
                <a:gridCol w="867600"/>
                <a:gridCol w="1652040"/>
              </a:tblGrid>
              <a:tr h="8877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ffffff"/>
                          </a:solidFill>
                          <a:latin typeface="Calibri"/>
                        </a:rPr>
                        <a:t>ADHERENT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ID_ADH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 PK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MDP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NOM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PRENOM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ADRESSE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CP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VILLE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PAYS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2" name="Table 7"/>
          <p:cNvGraphicFramePr/>
          <p:nvPr/>
        </p:nvGraphicFramePr>
        <p:xfrm>
          <a:off x="6660360" y="2565000"/>
          <a:ext cx="2375640" cy="1789200"/>
        </p:xfrm>
        <a:graphic>
          <a:graphicData uri="http://schemas.openxmlformats.org/drawingml/2006/table">
            <a:tbl>
              <a:tblPr/>
              <a:tblGrid>
                <a:gridCol w="867600"/>
                <a:gridCol w="1508040"/>
              </a:tblGrid>
              <a:tr h="8877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ffffff"/>
                          </a:solidFill>
                          <a:latin typeface="Calibri"/>
                        </a:rPr>
                        <a:t>CATALOGUE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  <a:tr h="627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CODE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INTEGER NOT NULL PK Auto Generated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NOM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PRIX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DOUBLE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STOCK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INTEGERNOT NULL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3" name="Table 8"/>
          <p:cNvGraphicFramePr/>
          <p:nvPr/>
        </p:nvGraphicFramePr>
        <p:xfrm>
          <a:off x="3204000" y="2565000"/>
          <a:ext cx="2951640" cy="2764080"/>
        </p:xfrm>
        <a:graphic>
          <a:graphicData uri="http://schemas.openxmlformats.org/drawingml/2006/table">
            <a:tbl>
              <a:tblPr/>
              <a:tblGrid>
                <a:gridCol w="1440000"/>
                <a:gridCol w="1511640"/>
              </a:tblGrid>
              <a:tr h="6224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fr-FR">
                          <a:solidFill>
                            <a:srgbClr val="ffffff"/>
                          </a:solidFill>
                          <a:latin typeface="Calibri"/>
                        </a:rPr>
                        <a:t>COMMANDE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  <a:tr h="8060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ID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PK Auto Generated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CODE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INTEGER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ID_ADH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CHAR(20)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QUANTITE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INTEGER NOT NULL</a:t>
                      </a:r>
                      <a:endParaRPr/>
                    </a:p>
                  </a:txBody>
                  <a:tcPr/>
                </a:tc>
              </a:tr>
              <a:tr h="4489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DATE_COMMANDE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DATENOT NULL</a:t>
                      </a:r>
                      <a:endParaRPr/>
                    </a:p>
                  </a:txBody>
                  <a:tcPr/>
                </a:tc>
              </a:tr>
              <a:tr h="2703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ID_ADH_FK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FOREIGN KEY</a:t>
                      </a:r>
                      <a:endParaRPr/>
                    </a:p>
                  </a:txBody>
                  <a:tcPr/>
                </a:tc>
              </a:tr>
              <a:tr h="27036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CODE_FK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1200">
                          <a:solidFill>
                            <a:srgbClr val="000000"/>
                          </a:solidFill>
                          <a:latin typeface="Calibri"/>
                        </a:rPr>
                        <a:t>FOREIGN KEY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4" name="CustomShape 9"/>
          <p:cNvSpPr/>
          <p:nvPr/>
        </p:nvSpPr>
        <p:spPr>
          <a:xfrm>
            <a:off x="2626920" y="3069000"/>
            <a:ext cx="575280" cy="1799640"/>
          </a:xfrm>
          <a:prstGeom prst="straightConnector1">
            <a:avLst/>
          </a:prstGeom>
          <a:ln w="38160">
            <a:solidFill>
              <a:srgbClr val="c0504d"/>
            </a:solidFill>
            <a:round/>
            <a:tailEnd len="med" type="triangle" w="med"/>
          </a:ln>
        </p:spPr>
      </p:sp>
      <p:sp>
        <p:nvSpPr>
          <p:cNvPr id="105" name="CustomShape 10"/>
          <p:cNvSpPr/>
          <p:nvPr/>
        </p:nvSpPr>
        <p:spPr>
          <a:xfrm>
            <a:off x="6156000" y="3069000"/>
            <a:ext cx="503280" cy="2087640"/>
          </a:xfrm>
          <a:prstGeom prst="straightConnector1">
            <a:avLst/>
          </a:prstGeom>
          <a:ln w="38160">
            <a:solidFill>
              <a:srgbClr val="c0504d"/>
            </a:solidFill>
            <a:round/>
            <a:tailEnd len="med" type="triangle" w="med"/>
          </a:ln>
        </p:spPr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